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3" r:id="rId8"/>
    <p:sldId id="261" r:id="rId9"/>
    <p:sldId id="265" r:id="rId10"/>
    <p:sldId id="266" r:id="rId11"/>
    <p:sldId id="286" r:id="rId12"/>
    <p:sldId id="287" r:id="rId13"/>
    <p:sldId id="267" r:id="rId14"/>
    <p:sldId id="268" r:id="rId15"/>
    <p:sldId id="264" r:id="rId16"/>
    <p:sldId id="276" r:id="rId17"/>
    <p:sldId id="269" r:id="rId18"/>
    <p:sldId id="270" r:id="rId19"/>
    <p:sldId id="271" r:id="rId20"/>
    <p:sldId id="272" r:id="rId21"/>
    <p:sldId id="289" r:id="rId22"/>
    <p:sldId id="273" r:id="rId23"/>
    <p:sldId id="274" r:id="rId24"/>
    <p:sldId id="285" r:id="rId25"/>
    <p:sldId id="275" r:id="rId26"/>
    <p:sldId id="278" r:id="rId27"/>
    <p:sldId id="279" r:id="rId28"/>
    <p:sldId id="288" r:id="rId29"/>
    <p:sldId id="280" r:id="rId30"/>
    <p:sldId id="281" r:id="rId31"/>
    <p:sldId id="282" r:id="rId3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 snapToObjects="1">
      <p:cViewPr varScale="1">
        <p:scale>
          <a:sx n="87" d="100"/>
          <a:sy n="87" d="100"/>
        </p:scale>
        <p:origin x="-72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F56FE-9EFA-4049-BC60-F3090A4473C2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4B443-81E6-9645-B920-2D2D706EA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05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F56FE-9EFA-4049-BC60-F3090A4473C2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4B443-81E6-9645-B920-2D2D706EA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57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F56FE-9EFA-4049-BC60-F3090A4473C2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4B443-81E6-9645-B920-2D2D706EA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863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F56FE-9EFA-4049-BC60-F3090A4473C2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4B443-81E6-9645-B920-2D2D706EA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26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F56FE-9EFA-4049-BC60-F3090A4473C2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4B443-81E6-9645-B920-2D2D706EA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072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F56FE-9EFA-4049-BC60-F3090A4473C2}" type="datetimeFigureOut">
              <a:rPr lang="en-US" smtClean="0"/>
              <a:t>5/9/16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4B443-81E6-9645-B920-2D2D706EA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014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F56FE-9EFA-4049-BC60-F3090A4473C2}" type="datetimeFigureOut">
              <a:rPr lang="en-US" smtClean="0"/>
              <a:t>5/9/16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4B443-81E6-9645-B920-2D2D706EA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76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F56FE-9EFA-4049-BC60-F3090A4473C2}" type="datetimeFigureOut">
              <a:rPr lang="en-US" smtClean="0"/>
              <a:t>5/9/16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4B443-81E6-9645-B920-2D2D706EA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899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F56FE-9EFA-4049-BC60-F3090A4473C2}" type="datetimeFigureOut">
              <a:rPr lang="en-US" smtClean="0"/>
              <a:t>5/9/16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4B443-81E6-9645-B920-2D2D706EA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70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F56FE-9EFA-4049-BC60-F3090A4473C2}" type="datetimeFigureOut">
              <a:rPr lang="en-US" smtClean="0"/>
              <a:t>5/9/16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4B443-81E6-9645-B920-2D2D706EA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85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DF56FE-9EFA-4049-BC60-F3090A4473C2}" type="datetimeFigureOut">
              <a:rPr lang="en-US" smtClean="0"/>
              <a:t>5/9/16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F4B443-81E6-9645-B920-2D2D706EA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423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DF56FE-9EFA-4049-BC60-F3090A4473C2}" type="datetimeFigureOut">
              <a:rPr lang="en-US" smtClean="0"/>
              <a:t>5/9/16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F4B443-81E6-9645-B920-2D2D706EA3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187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All-sky camera cloud analysis, daytime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Christopher Stubbs</a:t>
            </a:r>
            <a:endParaRPr lang="en-US" dirty="0"/>
          </a:p>
          <a:p>
            <a:r>
              <a:rPr lang="en-US" dirty="0" smtClean="0"/>
              <a:t>Jan 1 2016.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80947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097" y="3780480"/>
            <a:ext cx="4028903" cy="3077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9521" y="57382"/>
            <a:ext cx="4624479" cy="1143000"/>
          </a:xfrm>
        </p:spPr>
        <p:txBody>
          <a:bodyPr>
            <a:normAutofit fontScale="90000"/>
          </a:bodyPr>
          <a:lstStyle/>
          <a:p>
            <a:pPr algn="r"/>
            <a:r>
              <a:rPr lang="en-US" sz="3600" dirty="0" smtClean="0"/>
              <a:t>Image processing for cloud-gradient propagation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9" y="2200065"/>
            <a:ext cx="4041582" cy="31608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4028903" cy="31354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6535" y="6365527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focal plane coordinates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950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6963" y="57382"/>
            <a:ext cx="9260964" cy="1143000"/>
          </a:xfrm>
        </p:spPr>
        <p:txBody>
          <a:bodyPr>
            <a:normAutofit/>
          </a:bodyPr>
          <a:lstStyle/>
          <a:p>
            <a:pPr algn="r"/>
            <a:r>
              <a:rPr lang="en-US" sz="3200" dirty="0" smtClean="0"/>
              <a:t>Difference images show cloud gradient propagation</a:t>
            </a:r>
            <a:endParaRPr lang="en-US" sz="3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6393" t="13482" r="6627" b="3019"/>
          <a:stretch/>
        </p:blipFill>
        <p:spPr>
          <a:xfrm>
            <a:off x="-116963" y="1249222"/>
            <a:ext cx="7953484" cy="56087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46535" y="6430647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focal plane coordinates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772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041" t="12241" r="6258" b="3917"/>
          <a:stretch/>
        </p:blipFill>
        <p:spPr>
          <a:xfrm>
            <a:off x="32562" y="1184102"/>
            <a:ext cx="7836521" cy="56317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6535" y="6430647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focal plane coordinates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116963" y="57382"/>
            <a:ext cx="926096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200" smtClean="0"/>
              <a:t>Difference images show cloud gradient propagation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67192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144000" cy="671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262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963" y="57382"/>
            <a:ext cx="8536419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Mapping focal plane coordinates to tangent plane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00"/>
            <a:ext cx="9144000" cy="671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69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963" y="57382"/>
            <a:ext cx="8536419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Mapping from focal plane coordinates </a:t>
            </a:r>
            <a:br>
              <a:rPr lang="en-US" sz="3600" dirty="0" smtClean="0"/>
            </a:br>
            <a:r>
              <a:rPr lang="en-US" sz="3600" dirty="0" smtClean="0"/>
              <a:t>to sky coordinates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7300"/>
            <a:ext cx="9144000" cy="43376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3314" y="5611273"/>
            <a:ext cx="779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tangent plane coordinates are in capital letters, focal plane </a:t>
            </a:r>
            <a:r>
              <a:rPr lang="en-US" dirty="0" err="1" smtClean="0"/>
              <a:t>coords</a:t>
            </a:r>
            <a:r>
              <a:rPr lang="en-US" dirty="0" smtClean="0"/>
              <a:t> are lower case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557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963" y="57382"/>
            <a:ext cx="8536419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Mapping focal plane coordinates to tangent plane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1254320"/>
            <a:ext cx="66421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722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0"/>
            <a:ext cx="717769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963" y="57382"/>
            <a:ext cx="8536419" cy="805464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 sz="3600" dirty="0" smtClean="0"/>
              <a:t>Cloud gradient mask in sky coordinates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3874948" y="830288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D1cutsky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490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0"/>
            <a:ext cx="7177696" cy="6858000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6963" y="57382"/>
            <a:ext cx="8536419" cy="805464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US" sz="3600" dirty="0" smtClean="0"/>
              <a:t>Cloud gradient mask in sky coordinates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3874948" y="830288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D2cutsky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310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963" y="-56578"/>
            <a:ext cx="8536419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Cross-correlation of sky-coordinate </a:t>
            </a:r>
            <a:br>
              <a:rPr lang="en-US" sz="3600" dirty="0" smtClean="0"/>
            </a:br>
            <a:r>
              <a:rPr lang="en-US" sz="3600" dirty="0" smtClean="0"/>
              <a:t>cloud gradient mask frames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657" t="14243" r="7467" b="3383"/>
          <a:stretch/>
        </p:blipFill>
        <p:spPr>
          <a:xfrm>
            <a:off x="1383912" y="1090767"/>
            <a:ext cx="6235749" cy="564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142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87" y="3289946"/>
            <a:ext cx="2116587" cy="2963839"/>
          </a:xfrm>
        </p:spPr>
        <p:txBody>
          <a:bodyPr>
            <a:noAutofit/>
          </a:bodyPr>
          <a:lstStyle/>
          <a:p>
            <a:pPr algn="r"/>
            <a:r>
              <a:rPr lang="en-US" sz="3600" dirty="0" smtClean="0"/>
              <a:t>Camera sees horizon to horizon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515" y="43530"/>
            <a:ext cx="8582678" cy="4525963"/>
          </a:xfrm>
        </p:spPr>
        <p:txBody>
          <a:bodyPr/>
          <a:lstStyle/>
          <a:p>
            <a:r>
              <a:rPr lang="en-US" dirty="0" smtClean="0"/>
              <a:t>Canon 5D Mark III</a:t>
            </a:r>
          </a:p>
          <a:p>
            <a:r>
              <a:rPr lang="en-US" dirty="0" smtClean="0"/>
              <a:t>Canon 8-15mm f/4 fisheye lens; r=2f sin(</a:t>
            </a:r>
            <a:r>
              <a:rPr lang="en-US" dirty="0" smtClean="0">
                <a:latin typeface="Symbol" charset="2"/>
                <a:cs typeface="Symbol" charset="2"/>
              </a:rPr>
              <a:t>q</a:t>
            </a:r>
            <a:r>
              <a:rPr lang="en-US" dirty="0" smtClean="0"/>
              <a:t>/2) </a:t>
            </a:r>
          </a:p>
          <a:p>
            <a:r>
              <a:rPr lang="en-US" dirty="0" smtClean="0"/>
              <a:t>13.5 pixels per degree, 76 arcsec/pixel</a:t>
            </a:r>
          </a:p>
          <a:p>
            <a:r>
              <a:rPr lang="en-US" dirty="0" smtClean="0"/>
              <a:t>LSST field spans 47 pixels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1675" y="2471474"/>
            <a:ext cx="6552326" cy="438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426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368" t="10476" r="7411" b="208"/>
          <a:stretch/>
        </p:blipFill>
        <p:spPr>
          <a:xfrm>
            <a:off x="0" y="43179"/>
            <a:ext cx="9196360" cy="68148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2324" y="2919859"/>
            <a:ext cx="7649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 image,                                    difference image                             mask image</a:t>
            </a:r>
          </a:p>
          <a:p>
            <a:r>
              <a:rPr lang="en-US" dirty="0" smtClean="0"/>
              <a:t>focal plane </a:t>
            </a:r>
            <a:r>
              <a:rPr lang="en-US" dirty="0" err="1" smtClean="0"/>
              <a:t>coords</a:t>
            </a:r>
            <a:r>
              <a:rPr lang="en-US" dirty="0" smtClean="0"/>
              <a:t>                             focal plane </a:t>
            </a:r>
            <a:r>
              <a:rPr lang="en-US" dirty="0" err="1" smtClean="0"/>
              <a:t>coords</a:t>
            </a:r>
            <a:r>
              <a:rPr lang="en-US" dirty="0" smtClean="0"/>
              <a:t>                              sky </a:t>
            </a:r>
            <a:r>
              <a:rPr lang="en-US" dirty="0" err="1" smtClean="0"/>
              <a:t>coords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16784" y="3566190"/>
            <a:ext cx="8904953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7200" y="6211669"/>
            <a:ext cx="8417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Symbol" charset="0"/>
              <a:buChar char="D"/>
            </a:pPr>
            <a:r>
              <a:rPr lang="en-US" dirty="0" smtClean="0"/>
              <a:t>difference images                                 offset vector                             2-d cross-correlation </a:t>
            </a:r>
          </a:p>
          <a:p>
            <a:r>
              <a:rPr lang="en-US" dirty="0" smtClean="0"/>
              <a:t>sky </a:t>
            </a:r>
            <a:r>
              <a:rPr lang="en-US" dirty="0" err="1" smtClean="0"/>
              <a:t>coords</a:t>
            </a:r>
            <a:r>
              <a:rPr lang="en-US" dirty="0" smtClean="0"/>
              <a:t>                                                   sky pixel </a:t>
            </a:r>
            <a:r>
              <a:rPr lang="en-US" dirty="0" err="1" smtClean="0"/>
              <a:t>coords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7737090" y="4773956"/>
            <a:ext cx="0" cy="335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6200000" flipH="1">
            <a:off x="7743510" y="4751168"/>
            <a:ext cx="0" cy="335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1798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025" t="9385" r="5967"/>
          <a:stretch/>
        </p:blipFill>
        <p:spPr>
          <a:xfrm>
            <a:off x="116784" y="25047"/>
            <a:ext cx="9041447" cy="68329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2324" y="2919859"/>
            <a:ext cx="7649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original image,                                    difference image                             mask image</a:t>
            </a:r>
          </a:p>
          <a:p>
            <a:r>
              <a:rPr lang="en-US" dirty="0" smtClean="0"/>
              <a:t>focal plane </a:t>
            </a:r>
            <a:r>
              <a:rPr lang="en-US" dirty="0" err="1" smtClean="0"/>
              <a:t>coords</a:t>
            </a:r>
            <a:r>
              <a:rPr lang="en-US" dirty="0" smtClean="0"/>
              <a:t>                             focal plane </a:t>
            </a:r>
            <a:r>
              <a:rPr lang="en-US" dirty="0" err="1" smtClean="0"/>
              <a:t>coords</a:t>
            </a:r>
            <a:r>
              <a:rPr lang="en-US" dirty="0" smtClean="0"/>
              <a:t>                              sky </a:t>
            </a:r>
            <a:r>
              <a:rPr lang="en-US" dirty="0" err="1" smtClean="0"/>
              <a:t>coords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16784" y="3566190"/>
            <a:ext cx="8904953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7200" y="6211669"/>
            <a:ext cx="8417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Symbol" charset="0"/>
              <a:buChar char="D"/>
            </a:pPr>
            <a:r>
              <a:rPr lang="en-US" dirty="0" smtClean="0"/>
              <a:t>difference images                                 offset vector                             2-d cross-correlation </a:t>
            </a:r>
          </a:p>
          <a:p>
            <a:r>
              <a:rPr lang="en-US" dirty="0" smtClean="0"/>
              <a:t>sky </a:t>
            </a:r>
            <a:r>
              <a:rPr lang="en-US" dirty="0" err="1" smtClean="0"/>
              <a:t>coords</a:t>
            </a:r>
            <a:r>
              <a:rPr lang="en-US" dirty="0" smtClean="0"/>
              <a:t>                                                   sky pixel </a:t>
            </a:r>
            <a:r>
              <a:rPr lang="en-US" dirty="0" err="1" smtClean="0"/>
              <a:t>coords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7737090" y="4773956"/>
            <a:ext cx="0" cy="335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6200000" flipH="1">
            <a:off x="7743510" y="4751168"/>
            <a:ext cx="0" cy="335783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3157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963" y="57382"/>
            <a:ext cx="8536419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Long-term stability of motion vector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1217" b="3468"/>
          <a:stretch/>
        </p:blipFill>
        <p:spPr>
          <a:xfrm>
            <a:off x="260683" y="1021948"/>
            <a:ext cx="8709596" cy="577483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664096" y="1021948"/>
            <a:ext cx="582211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latin typeface="Symbol" charset="2"/>
                <a:cs typeface="Symbol" charset="2"/>
              </a:rPr>
              <a:t>D</a:t>
            </a:r>
            <a:r>
              <a:rPr lang="en-US" sz="2800" b="1" dirty="0" err="1"/>
              <a:t>y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7699709" y="2911659"/>
            <a:ext cx="582211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latin typeface="Symbol" charset="2"/>
                <a:cs typeface="Symbol" charset="2"/>
              </a:rPr>
              <a:t>D</a:t>
            </a:r>
            <a:r>
              <a:rPr lang="en-US" sz="2800" b="1" dirty="0" err="1" smtClean="0"/>
              <a:t>x</a:t>
            </a:r>
            <a:endParaRPr lang="en-US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4879144" y="4721112"/>
            <a:ext cx="3496971" cy="523220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sz="2800" b="1" dirty="0" smtClean="0">
                <a:cs typeface="Symbol" charset="2"/>
              </a:rPr>
              <a:t>cross-correlation peak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94999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77" y="-7738"/>
            <a:ext cx="9027037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Transfer to co-moving cloud coordinates</a:t>
            </a:r>
            <a:br>
              <a:rPr lang="en-US" sz="3600" dirty="0" smtClean="0"/>
            </a:br>
            <a:r>
              <a:rPr lang="en-US" sz="3600" dirty="0" smtClean="0"/>
              <a:t>Cloud pattern essentially stable over 10 minutes</a:t>
            </a:r>
            <a:endParaRPr lang="en-US" sz="3600" dirty="0"/>
          </a:p>
        </p:txBody>
      </p:sp>
      <p:pic>
        <p:nvPicPr>
          <p:cNvPr id="8" name="Picture 7" descr="cloud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1266684"/>
            <a:ext cx="711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882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777" y="2255198"/>
            <a:ext cx="8536419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Detection and parametric </a:t>
            </a:r>
            <a:br>
              <a:rPr lang="en-US" sz="3600" dirty="0" smtClean="0"/>
            </a:br>
            <a:r>
              <a:rPr lang="en-US" sz="3600" dirty="0" smtClean="0"/>
              <a:t>characterization of contrails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54735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963" y="57382"/>
            <a:ext cx="8536419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Detection of contrail lines with Hough transform</a:t>
            </a:r>
            <a:endParaRPr lang="en-US" sz="3600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595" y="1135811"/>
            <a:ext cx="7221756" cy="56670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794582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963" y="57382"/>
            <a:ext cx="8536419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After sun suppression, image differencing, background subtraction, and spatial filtering</a:t>
            </a:r>
            <a:endParaRPr lang="en-US" sz="3600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53" y="1215072"/>
            <a:ext cx="7408003" cy="56429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606463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963" y="57382"/>
            <a:ext cx="8536419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Mask frame in focal plane coordinates</a:t>
            </a:r>
            <a:endParaRPr lang="en-US" sz="3600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627" y="1218247"/>
            <a:ext cx="6191788" cy="51309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6893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963" y="57382"/>
            <a:ext cx="8536419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Above-threshold pixels in sky coordinates</a:t>
            </a:r>
            <a:endParaRPr lang="en-US" sz="3600" dirty="0"/>
          </a:p>
        </p:txBody>
      </p:sp>
      <p:pic>
        <p:nvPicPr>
          <p:cNvPr id="5" name="Picture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568" y="1200382"/>
            <a:ext cx="7228909" cy="53767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7571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150" y="944247"/>
            <a:ext cx="7177223" cy="591375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963" y="57382"/>
            <a:ext cx="8536419" cy="1143000"/>
          </a:xfrm>
          <a:solidFill>
            <a:srgbClr val="FFFFFF"/>
          </a:solidFill>
        </p:spPr>
        <p:txBody>
          <a:bodyPr>
            <a:normAutofit fontScale="90000"/>
          </a:bodyPr>
          <a:lstStyle/>
          <a:p>
            <a:r>
              <a:rPr lang="en-US" sz="3600" dirty="0" smtClean="0"/>
              <a:t>Hough transform is standard method for finding lines in images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 rot="20513108">
            <a:off x="4737869" y="5815038"/>
            <a:ext cx="2817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line angle from y axis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 rot="1614751">
            <a:off x="794665" y="5625556"/>
            <a:ext cx="32245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line distance from origin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947150" y="1446019"/>
            <a:ext cx="1994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Merit function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1859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59465" y="600800"/>
            <a:ext cx="8339641" cy="6179016"/>
            <a:chOff x="259465" y="600800"/>
            <a:chExt cx="8339641" cy="6179016"/>
          </a:xfrm>
        </p:grpSpPr>
        <p:pic>
          <p:nvPicPr>
            <p:cNvPr id="8" name="Picture 7" descr="ut111415.daycal.0191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67" t="5541" r="8008" b="6602"/>
            <a:stretch/>
          </p:blipFill>
          <p:spPr>
            <a:xfrm>
              <a:off x="259465" y="600800"/>
              <a:ext cx="8339641" cy="5967039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963230" y="2922080"/>
              <a:ext cx="607859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FFFF"/>
                  </a:solidFill>
                </a:rPr>
                <a:t>LSST </a:t>
              </a:r>
            </a:p>
            <a:p>
              <a:r>
                <a:rPr lang="en-US" dirty="0" smtClean="0">
                  <a:solidFill>
                    <a:srgbClr val="FFFFFF"/>
                  </a:solidFill>
                </a:rPr>
                <a:t>field </a:t>
              </a:r>
            </a:p>
            <a:p>
              <a:r>
                <a:rPr lang="en-US" dirty="0" smtClean="0">
                  <a:solidFill>
                    <a:srgbClr val="FFFFFF"/>
                  </a:solidFill>
                </a:rPr>
                <a:t>size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072465" y="6410484"/>
              <a:ext cx="24157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ut111415.daycals.0191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69312" y="805610"/>
              <a:ext cx="13114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FFFF"/>
                  </a:solidFill>
                </a:rPr>
                <a:t>airmass</a:t>
              </a:r>
              <a:r>
                <a:rPr lang="en-US" dirty="0" smtClean="0">
                  <a:solidFill>
                    <a:srgbClr val="FFFFFF"/>
                  </a:solidFill>
                </a:rPr>
                <a:t>=2.0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069312" y="1258398"/>
              <a:ext cx="13114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FFFFFF"/>
                  </a:solidFill>
                </a:rPr>
                <a:t>airmass</a:t>
              </a:r>
              <a:r>
                <a:rPr lang="en-US" dirty="0" smtClean="0">
                  <a:solidFill>
                    <a:srgbClr val="FFFFFF"/>
                  </a:solidFill>
                </a:rPr>
                <a:t>=1.5</a:t>
              </a:r>
              <a:endParaRPr lang="en-US" dirty="0">
                <a:solidFill>
                  <a:srgbClr val="FFFFFF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468480" y="4287523"/>
            <a:ext cx="899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contrail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011054" y="241290"/>
            <a:ext cx="3035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clear day, with contrail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972858" y="5128237"/>
            <a:ext cx="33367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N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E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1322810" y="5103817"/>
            <a:ext cx="0" cy="40700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rot="5400000">
            <a:off x="1117028" y="5826017"/>
            <a:ext cx="0" cy="407003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1259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963" y="-137978"/>
            <a:ext cx="8536419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Evolution of line-fit parameters over 500 images</a:t>
            </a:r>
            <a:endParaRPr lang="en-US" sz="3600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80" y="927969"/>
            <a:ext cx="8504080" cy="587411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5825352" y="1112625"/>
            <a:ext cx="2354881" cy="46166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distance to origin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7703023" y="3029539"/>
            <a:ext cx="346369" cy="46166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Symbol" charset="2"/>
                <a:cs typeface="Symbol" charset="2"/>
              </a:rPr>
              <a:t>q</a:t>
            </a:r>
            <a:endParaRPr lang="en-US" sz="2400" dirty="0">
              <a:latin typeface="Symbol" charset="2"/>
              <a:cs typeface="Symbol" charset="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08802" y="4736053"/>
            <a:ext cx="2351926" cy="461665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Hough filter peak</a:t>
            </a:r>
            <a:endParaRPr lang="en-US" sz="2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2715281" y="2423477"/>
            <a:ext cx="28913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V="1">
            <a:off x="2715281" y="1912502"/>
            <a:ext cx="0" cy="5109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3261827" y="1918912"/>
            <a:ext cx="0" cy="5109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4801037" y="1896124"/>
            <a:ext cx="0" cy="5109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5639543" y="1917133"/>
            <a:ext cx="0" cy="51097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99202" y="2467274"/>
            <a:ext cx="1736373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dirty="0" smtClean="0"/>
              <a:t>distinct contrails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9172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963" y="57382"/>
            <a:ext cx="8536419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Next Steps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496342" y="1167951"/>
            <a:ext cx="8109912" cy="48751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2400" dirty="0" smtClean="0"/>
              <a:t>Run this analysis on a much more extensive data set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2400" dirty="0" smtClean="0"/>
              <a:t>Correlate contrails with ADS-B detections of aircraft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2400" dirty="0" smtClean="0"/>
              <a:t>Correlate daytime contrails with </a:t>
            </a:r>
            <a:r>
              <a:rPr lang="en-US" sz="2400" dirty="0" err="1" smtClean="0"/>
              <a:t>radiosonde</a:t>
            </a:r>
            <a:r>
              <a:rPr lang="en-US" sz="2400" dirty="0" smtClean="0"/>
              <a:t> data archive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2400" dirty="0" smtClean="0"/>
              <a:t>Attempt similar sky-coordinate analysis with IR all-sky images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2400" dirty="0" smtClean="0"/>
              <a:t>Make actual </a:t>
            </a:r>
            <a:r>
              <a:rPr lang="en-US" sz="2400" dirty="0" err="1" smtClean="0"/>
              <a:t>Kalman</a:t>
            </a:r>
            <a:r>
              <a:rPr lang="en-US" sz="2400" dirty="0" smtClean="0"/>
              <a:t>-filter predictions and compare to data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2400" dirty="0" smtClean="0"/>
              <a:t>Revise code for faster/better execution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2400" dirty="0" smtClean="0"/>
              <a:t>Translate to python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lang="en-US" sz="2400" dirty="0" smtClean="0"/>
              <a:t>Devise interface specifications to scheduler</a:t>
            </a:r>
          </a:p>
          <a:p>
            <a:pPr marL="742950" lvl="1" indent="-285750">
              <a:lnSpc>
                <a:spcPct val="130000"/>
              </a:lnSpc>
              <a:buFont typeface="Arial"/>
              <a:buChar char="•"/>
            </a:pPr>
            <a:r>
              <a:rPr lang="en-US" sz="2400" dirty="0" smtClean="0"/>
              <a:t>m5(</a:t>
            </a:r>
            <a:r>
              <a:rPr lang="en-US" sz="2400" dirty="0" err="1" smtClean="0"/>
              <a:t>alt,az,t</a:t>
            </a:r>
            <a:r>
              <a:rPr lang="en-US" sz="2400" dirty="0" smtClean="0"/>
              <a:t>)?</a:t>
            </a:r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22524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468480" y="4287523"/>
            <a:ext cx="899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contrail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8120"/>
            <a:ext cx="9144000" cy="619334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011054" y="143610"/>
            <a:ext cx="3591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partial clouds, with contrail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3468480" y="6488668"/>
            <a:ext cx="2615282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tr-TR" dirty="0"/>
              <a:t>ut111515.daycal.0074.fits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994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Weather and winds aloft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79685" y="1363017"/>
            <a:ext cx="8661345" cy="5078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85442 SCFA Antofagasta Observations at 12Z 15 Nov 2015</a:t>
            </a:r>
          </a:p>
          <a:p>
            <a:r>
              <a:rPr lang="en-US" dirty="0"/>
              <a:t>-------------------------------------------------------------------------------------------</a:t>
            </a:r>
          </a:p>
          <a:p>
            <a:r>
              <a:rPr lang="en-US" dirty="0"/>
              <a:t>   PRES   HGHT   TEMP   DWPT   FRPT   RELH   RELI   MIXR   DRCT   SKNT   THTA   THTE   THTV</a:t>
            </a:r>
          </a:p>
          <a:p>
            <a:r>
              <a:rPr lang="en-US" dirty="0"/>
              <a:t>    </a:t>
            </a:r>
            <a:r>
              <a:rPr lang="en-US" dirty="0" err="1"/>
              <a:t>hPa</a:t>
            </a:r>
            <a:r>
              <a:rPr lang="en-US" dirty="0"/>
              <a:t>     m      C      C      C      %      %    g/kg    </a:t>
            </a:r>
            <a:r>
              <a:rPr lang="en-US" dirty="0" err="1"/>
              <a:t>deg</a:t>
            </a:r>
            <a:r>
              <a:rPr lang="en-US" dirty="0"/>
              <a:t>   knot     K      K      K </a:t>
            </a:r>
          </a:p>
          <a:p>
            <a:r>
              <a:rPr lang="en-US" dirty="0"/>
              <a:t>-------------------------------------------------------------------------------------------</a:t>
            </a:r>
          </a:p>
          <a:p>
            <a:r>
              <a:rPr lang="en-US" dirty="0"/>
              <a:t> 1000.0    109                                                                             </a:t>
            </a:r>
          </a:p>
          <a:p>
            <a:r>
              <a:rPr lang="en-US" dirty="0"/>
              <a:t>  999.0    115   18.0   13.0   13.0     73     73   9.50    320      5  291.2  318.4  292.9</a:t>
            </a:r>
          </a:p>
          <a:p>
            <a:r>
              <a:rPr lang="en-US" dirty="0"/>
              <a:t>  985.0    236   15.6   12.2   12.2     80     80   9.14    299      5  290.0  316.0  291.6</a:t>
            </a:r>
          </a:p>
          <a:p>
            <a:r>
              <a:rPr lang="en-US" dirty="0"/>
              <a:t>  925.0    768   11.0   10.2   10.2     95     95   8.51    205      5  290.6  314.9  292.0</a:t>
            </a:r>
          </a:p>
          <a:p>
            <a:r>
              <a:rPr lang="en-US" dirty="0"/>
              <a:t>  869.0   1287    8.0    7.5    7.5     97     97   7.54    105      5  292.7  314.5  294.0</a:t>
            </a:r>
          </a:p>
          <a:p>
            <a:r>
              <a:rPr lang="en-US" dirty="0"/>
              <a:t>  866.0   1315    8.4    5.3    5.3     81     81   6.49    100      5  293.4  312.3  294.5</a:t>
            </a:r>
          </a:p>
          <a:p>
            <a:r>
              <a:rPr lang="en-US" dirty="0"/>
              <a:t>  859.0   1383   15.0   -6.0   -5.3     23     23   2.86     87      5  300.9  309.9  301.5</a:t>
            </a:r>
          </a:p>
          <a:p>
            <a:r>
              <a:rPr lang="en-US" dirty="0"/>
              <a:t>  857.0   1403   17.4   -8.6   -7.6     16     16   2.34     83      5  303.6  311.2  304.1</a:t>
            </a:r>
          </a:p>
          <a:p>
            <a:r>
              <a:rPr lang="en-US" dirty="0"/>
              <a:t>  850.0   1473   19.4  -17.6  -15.8      7      7   1.14     70      5  306.4  310.3  306.7</a:t>
            </a:r>
          </a:p>
          <a:p>
            <a:r>
              <a:rPr lang="en-US" dirty="0"/>
              <a:t>  849.0   1483   19.8  -18.2  -16.3      6      6   1.08     69      5  307.0  310.7  307.2</a:t>
            </a:r>
          </a:p>
          <a:p>
            <a:r>
              <a:rPr lang="en-US" dirty="0"/>
              <a:t>  842.0   1554   21.2  -27.8  -25.1      2      2   0.47     58      4  309.2  310.9  309.3</a:t>
            </a:r>
          </a:p>
          <a:p>
            <a:r>
              <a:rPr lang="en-US" dirty="0"/>
              <a:t>  804.0   1947   19.1  -26.1  -23.5      3      3   0.57      0      0  311.1  313.1  311.2</a:t>
            </a:r>
          </a:p>
          <a:p>
            <a:r>
              <a:rPr lang="en-US" dirty="0"/>
              <a:t> </a:t>
            </a:r>
            <a:r>
              <a:rPr lang="en-US" dirty="0" smtClean="0"/>
              <a:t>…..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05830" y="6441331"/>
            <a:ext cx="491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weather.uwyo.edu</a:t>
            </a:r>
            <a:r>
              <a:rPr lang="en-US" dirty="0" smtClean="0"/>
              <a:t>/</a:t>
            </a:r>
            <a:r>
              <a:rPr lang="en-US" dirty="0" err="1" smtClean="0"/>
              <a:t>upperair</a:t>
            </a:r>
            <a:r>
              <a:rPr lang="en-US" dirty="0" smtClean="0"/>
              <a:t>/</a:t>
            </a:r>
            <a:r>
              <a:rPr lang="en-US" dirty="0" err="1" smtClean="0"/>
              <a:t>sounding.html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492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Blowing screen approximation</a:t>
            </a:r>
            <a:endParaRPr lang="en-US" sz="3600" dirty="0"/>
          </a:p>
        </p:txBody>
      </p:sp>
      <p:sp>
        <p:nvSpPr>
          <p:cNvPr id="5" name="Parallelogram 4"/>
          <p:cNvSpPr/>
          <p:nvPr/>
        </p:nvSpPr>
        <p:spPr>
          <a:xfrm>
            <a:off x="1530445" y="1595452"/>
            <a:ext cx="6024091" cy="1888493"/>
          </a:xfrm>
          <a:prstGeom prst="parallelogram">
            <a:avLst>
              <a:gd name="adj" fmla="val 104316"/>
            </a:avLst>
          </a:prstGeom>
          <a:blipFill rotWithShape="1">
            <a:blip r:embed="rId2"/>
            <a:tile tx="0" ty="0" sx="100000" sy="100000" flip="none" algn="tl"/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/>
          <p:cNvSpPr/>
          <p:nvPr/>
        </p:nvSpPr>
        <p:spPr>
          <a:xfrm>
            <a:off x="4071094" y="5052717"/>
            <a:ext cx="656359" cy="205762"/>
          </a:xfrm>
          <a:prstGeom prst="parallelogram">
            <a:avLst>
              <a:gd name="adj" fmla="val 104316"/>
            </a:avLst>
          </a:prstGeom>
          <a:blipFill rotWithShape="1">
            <a:blip r:embed="rId2"/>
            <a:tile tx="0" ty="0" sx="100000" sy="100000" flip="none" algn="tl"/>
          </a:blip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530445" y="3483945"/>
            <a:ext cx="3197008" cy="1568772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4071094" y="1595452"/>
            <a:ext cx="3483442" cy="3663027"/>
          </a:xfrm>
          <a:prstGeom prst="line">
            <a:avLst/>
          </a:prstGeom>
          <a:ln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4153538" y="4743396"/>
            <a:ext cx="541353" cy="227921"/>
          </a:xfrm>
          <a:prstGeom prst="ellipse">
            <a:avLst/>
          </a:prstGeom>
          <a:solidFill>
            <a:schemeClr val="bg1">
              <a:lumMod val="50000"/>
              <a:alpha val="46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triped Right Arrow 15"/>
          <p:cNvSpPr/>
          <p:nvPr/>
        </p:nvSpPr>
        <p:spPr>
          <a:xfrm>
            <a:off x="4298270" y="2279217"/>
            <a:ext cx="1351350" cy="553524"/>
          </a:xfrm>
          <a:prstGeom prst="stripedRight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triped Right Arrow 16"/>
          <p:cNvSpPr/>
          <p:nvPr/>
        </p:nvSpPr>
        <p:spPr>
          <a:xfrm flipH="1">
            <a:off x="4201342" y="5345759"/>
            <a:ext cx="383103" cy="156922"/>
          </a:xfrm>
          <a:prstGeom prst="stripedRightArrow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90757" y="5860843"/>
            <a:ext cx="85194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C</a:t>
            </a:r>
            <a:r>
              <a:rPr lang="en-US" sz="2000" dirty="0" smtClean="0"/>
              <a:t>ontrails are curved in focal plane coordinates but straight in sky coordinates</a:t>
            </a:r>
          </a:p>
          <a:p>
            <a:r>
              <a:rPr lang="en-US" sz="2000" dirty="0" smtClean="0"/>
              <a:t>Cloud motions are linear displacements in sky coordinates, curved in focal plane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5014649" y="5052717"/>
            <a:ext cx="121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focal plane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811463" y="2463409"/>
            <a:ext cx="1057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sky plane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797662" y="455873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lens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4834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963" y="57382"/>
            <a:ext cx="8536419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Mapping focal plane coordinates to tangent plane</a:t>
            </a:r>
            <a:endParaRPr lang="en-US" sz="3600" dirty="0"/>
          </a:p>
        </p:txBody>
      </p:sp>
      <p:sp>
        <p:nvSpPr>
          <p:cNvPr id="3" name="Chord 2"/>
          <p:cNvSpPr/>
          <p:nvPr/>
        </p:nvSpPr>
        <p:spPr>
          <a:xfrm rot="7448132">
            <a:off x="3793549" y="4306288"/>
            <a:ext cx="1579289" cy="1579289"/>
          </a:xfrm>
          <a:prstGeom prst="chord">
            <a:avLst>
              <a:gd name="adj1" fmla="val 2700000"/>
              <a:gd name="adj2" fmla="val 14689548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76882" y="2295497"/>
            <a:ext cx="7082377" cy="11396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H="1" flipV="1">
            <a:off x="4538582" y="1420481"/>
            <a:ext cx="35616" cy="3602323"/>
          </a:xfrm>
          <a:prstGeom prst="line">
            <a:avLst/>
          </a:prstGeom>
          <a:ln w="28575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298270" y="2881581"/>
            <a:ext cx="331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Z</a:t>
            </a:r>
            <a:endParaRPr lang="en-US" sz="24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4782462" y="1796692"/>
            <a:ext cx="354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X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4572000" y="1795845"/>
            <a:ext cx="730950" cy="0"/>
          </a:xfrm>
          <a:prstGeom prst="line">
            <a:avLst/>
          </a:prstGeom>
          <a:ln w="28575" cmpd="sng"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3" idx="2"/>
          </p:cNvCxnSpPr>
          <p:nvPr/>
        </p:nvCxnSpPr>
        <p:spPr>
          <a:xfrm flipV="1">
            <a:off x="4585451" y="2409458"/>
            <a:ext cx="1780678" cy="282239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68742" y="3676535"/>
            <a:ext cx="763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zenith </a:t>
            </a:r>
          </a:p>
          <a:p>
            <a:r>
              <a:rPr lang="en-US" dirty="0" smtClean="0"/>
              <a:t>angle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773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Convert from </a:t>
            </a:r>
            <a:r>
              <a:rPr lang="en-US" sz="3600" dirty="0" err="1" smtClean="0"/>
              <a:t>allsky</a:t>
            </a:r>
            <a:r>
              <a:rPr lang="en-US" sz="3600" dirty="0" smtClean="0"/>
              <a:t> image to binary mask from difference of successive frames. 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1332" y="1530334"/>
            <a:ext cx="9225602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 dirty="0" smtClean="0"/>
              <a:t>Three successive images, A,B,C. 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Find location of sun in each frame, and out mask a circular region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Construct C-B and B-A difference frames. </a:t>
            </a:r>
          </a:p>
          <a:p>
            <a:r>
              <a:rPr lang="en-US" sz="2400" dirty="0" smtClean="0"/>
              <a:t>         This gives spatial gradient of cloud structure, suppresses glints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Subtract median value from each difference image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Suppress edge effects from intensity variations on horizon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Set M(R&gt;</a:t>
            </a:r>
            <a:r>
              <a:rPr lang="en-US" sz="2400" dirty="0" err="1" smtClean="0"/>
              <a:t>Rmax</a:t>
            </a:r>
            <a:r>
              <a:rPr lang="en-US" sz="2400" dirty="0" smtClean="0"/>
              <a:t>)=0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Do spatial average by smoothing with 10 pixel kernel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Compute standard deviation of each difference image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Find pixels that exceed a threshold that depends on distance from sun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 smtClean="0"/>
              <a:t>Convert this mask frame onto tangent plane </a:t>
            </a:r>
            <a:r>
              <a:rPr lang="en-US" sz="2400" dirty="0" err="1" smtClean="0"/>
              <a:t>coords</a:t>
            </a:r>
            <a:r>
              <a:rPr lang="en-US" sz="2400" dirty="0" smtClean="0"/>
              <a:t>, 1K x 1K image</a:t>
            </a:r>
          </a:p>
          <a:p>
            <a:pPr marL="285750" indent="-285750">
              <a:buFont typeface="Arial"/>
              <a:buChar char="•"/>
            </a:pPr>
            <a:r>
              <a:rPr lang="en-US" sz="2400" dirty="0"/>
              <a:t>P</a:t>
            </a:r>
            <a:r>
              <a:rPr lang="en-US" sz="2400" dirty="0" smtClean="0"/>
              <a:t>erform 1) 2-d correlation to detect cloud motion, and/or 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             2) contrail detection (line detection in sky plane)</a:t>
            </a:r>
          </a:p>
          <a:p>
            <a:pPr marL="285750" indent="-285750">
              <a:buFont typeface="Arial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29969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2" y="274638"/>
            <a:ext cx="9142668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Tentative conclusions based on very limited data set </a:t>
            </a:r>
            <a:endParaRPr 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1337" y="1334977"/>
            <a:ext cx="9225602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Clouds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Cloud structures are spatially coherent over time scales of 5-10 min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Cloud structures </a:t>
            </a:r>
            <a:r>
              <a:rPr lang="en-US" sz="2400" dirty="0" err="1" smtClean="0"/>
              <a:t>advect</a:t>
            </a:r>
            <a:r>
              <a:rPr lang="en-US" sz="2400" dirty="0" smtClean="0"/>
              <a:t> across the sky in accord with frozen 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screen approximation</a:t>
            </a:r>
          </a:p>
          <a:p>
            <a:endParaRPr lang="en-US" sz="2400" dirty="0" smtClean="0"/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This implies we should be able to predict m5 structure ahead of time</a:t>
            </a:r>
          </a:p>
          <a:p>
            <a:endParaRPr lang="en-US" sz="2400" dirty="0" smtClean="0"/>
          </a:p>
          <a:p>
            <a:r>
              <a:rPr lang="en-US" sz="2400" u="sng" dirty="0" smtClean="0"/>
              <a:t>Contrails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Contrails are readily detectable as straight lines in sky </a:t>
            </a:r>
            <a:r>
              <a:rPr lang="en-US" sz="2400" dirty="0" err="1" smtClean="0"/>
              <a:t>coords</a:t>
            </a:r>
            <a:endParaRPr lang="en-US" sz="2400" dirty="0" smtClean="0"/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Contrail propagation also conforms to frozen screen approximation</a:t>
            </a:r>
          </a:p>
          <a:p>
            <a:endParaRPr lang="en-US" sz="2400" dirty="0" smtClean="0"/>
          </a:p>
          <a:p>
            <a:r>
              <a:rPr lang="en-US" sz="2400" u="sng" dirty="0" smtClean="0"/>
              <a:t>Optical vs. IR all-sky images</a:t>
            </a:r>
            <a:endParaRPr lang="en-US" sz="2400" u="sng" dirty="0"/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This basic approach is likely to work with IR all-sky images 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 if we have sufficient SNR</a:t>
            </a:r>
          </a:p>
        </p:txBody>
      </p:sp>
    </p:spTree>
    <p:extLst>
      <p:ext uri="{BB962C8B-B14F-4D97-AF65-F5344CB8AC3E}">
        <p14:creationId xmlns:p14="http://schemas.microsoft.com/office/powerpoint/2010/main" val="2147003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</TotalTime>
  <Words>1099</Words>
  <Application>Microsoft Macintosh PowerPoint</Application>
  <PresentationFormat>On-screen Show (4:3)</PresentationFormat>
  <Paragraphs>134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All-sky camera cloud analysis, daytime </vt:lpstr>
      <vt:lpstr>Camera sees horizon to horizon</vt:lpstr>
      <vt:lpstr>PowerPoint Presentation</vt:lpstr>
      <vt:lpstr>PowerPoint Presentation</vt:lpstr>
      <vt:lpstr>Weather and winds aloft</vt:lpstr>
      <vt:lpstr>Blowing screen approximation</vt:lpstr>
      <vt:lpstr>Mapping focal plane coordinates to tangent plane</vt:lpstr>
      <vt:lpstr>Convert from allsky image to binary mask from difference of successive frames. </vt:lpstr>
      <vt:lpstr>Tentative conclusions based on very limited data set </vt:lpstr>
      <vt:lpstr>Image processing for cloud-gradient propagation</vt:lpstr>
      <vt:lpstr>Difference images show cloud gradient propagation</vt:lpstr>
      <vt:lpstr>PowerPoint Presentation</vt:lpstr>
      <vt:lpstr>PowerPoint Presentation</vt:lpstr>
      <vt:lpstr>Mapping focal plane coordinates to tangent plane</vt:lpstr>
      <vt:lpstr>Mapping from focal plane coordinates  to sky coordinates</vt:lpstr>
      <vt:lpstr>Mapping focal plane coordinates to tangent plane</vt:lpstr>
      <vt:lpstr>Cloud gradient mask in sky coordinates</vt:lpstr>
      <vt:lpstr>Cloud gradient mask in sky coordinates</vt:lpstr>
      <vt:lpstr>Cross-correlation of sky-coordinate  cloud gradient mask frames</vt:lpstr>
      <vt:lpstr>PowerPoint Presentation</vt:lpstr>
      <vt:lpstr>PowerPoint Presentation</vt:lpstr>
      <vt:lpstr>Long-term stability of motion vector</vt:lpstr>
      <vt:lpstr>Transfer to co-moving cloud coordinates Cloud pattern essentially stable over 10 minutes</vt:lpstr>
      <vt:lpstr>Detection and parametric  characterization of contrails</vt:lpstr>
      <vt:lpstr>Detection of contrail lines with Hough transform</vt:lpstr>
      <vt:lpstr>After sun suppression, image differencing, background subtraction, and spatial filtering</vt:lpstr>
      <vt:lpstr>Mask frame in focal plane coordinates</vt:lpstr>
      <vt:lpstr>Above-threshold pixels in sky coordinates</vt:lpstr>
      <vt:lpstr>Hough transform is standard method for finding lines in images</vt:lpstr>
      <vt:lpstr>Evolution of line-fit parameters over 500 images</vt:lpstr>
      <vt:lpstr>Next Steps</vt:lpstr>
    </vt:vector>
  </TitlesOfParts>
  <Company>Harvard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Stubbs</dc:creator>
  <cp:lastModifiedBy>Peter Yoachim</cp:lastModifiedBy>
  <cp:revision>66</cp:revision>
  <dcterms:created xsi:type="dcterms:W3CDTF">2015-12-06T23:21:57Z</dcterms:created>
  <dcterms:modified xsi:type="dcterms:W3CDTF">2016-05-09T20:11:09Z</dcterms:modified>
</cp:coreProperties>
</file>